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8" r:id="rId10"/>
    <p:sldId id="262" r:id="rId11"/>
    <p:sldId id="269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7C3DE-B5DA-4A0A-ADB5-1606CB611AF7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10237-83A9-4B87-AAAF-B874684B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95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0237-83A9-4B87-AAAF-B874684BFC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14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CFCC-8DC0-49B5-92DA-F31500748A4E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34355-D770-4617-9A43-339FE011AC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151567963" TargetMode="External"/><Relationship Id="rId2" Type="http://schemas.openxmlformats.org/officeDocument/2006/relationships/hyperlink" Target="mailto:evgeniybicmaev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Виды </a:t>
            </a:r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одчинения в составе сложноподчинённого предложения с несколькими придаточными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Неоднород</a:t>
            </a:r>
            <a:r>
              <a:rPr lang="ru-RU" b="1" dirty="0" smtClean="0">
                <a:solidFill>
                  <a:srgbClr val="0070C0"/>
                </a:solidFill>
              </a:rPr>
              <a:t>ное </a:t>
            </a:r>
            <a:r>
              <a:rPr lang="ru-RU" b="1" dirty="0" smtClean="0">
                <a:solidFill>
                  <a:srgbClr val="0070C0"/>
                </a:solidFill>
              </a:rPr>
              <a:t>подчинение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u="sng" dirty="0" smtClean="0">
                <a:solidFill>
                  <a:srgbClr val="00B050"/>
                </a:solidFill>
              </a:rPr>
              <a:t>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 </a:t>
            </a:r>
            <a:r>
              <a:rPr lang="en-US" dirty="0" smtClean="0"/>
              <a:t>[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00B050"/>
                </a:solidFill>
              </a:rPr>
              <a:t>    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     </a:t>
            </a:r>
            <a:r>
              <a:rPr lang="en-US" dirty="0" smtClean="0"/>
              <a:t>]</a:t>
            </a:r>
            <a:r>
              <a:rPr lang="ru-RU" dirty="0"/>
              <a:t> (</a:t>
            </a:r>
            <a:r>
              <a:rPr lang="ru-RU" u="sng" dirty="0">
                <a:solidFill>
                  <a:srgbClr val="00B050"/>
                </a:solidFill>
              </a:rPr>
              <a:t>        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u="dbl" dirty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От слов </a:t>
            </a:r>
            <a:r>
              <a:rPr lang="ru-RU" u="sng" dirty="0"/>
              <a:t>главной части</a:t>
            </a:r>
            <a:r>
              <a:rPr lang="ru-RU" dirty="0"/>
              <a:t> задаются </a:t>
            </a:r>
            <a:r>
              <a:rPr lang="ru-RU" u="sng" dirty="0" smtClean="0"/>
              <a:t>разные </a:t>
            </a:r>
            <a:r>
              <a:rPr lang="ru-RU" u="sng" dirty="0"/>
              <a:t>вопросы </a:t>
            </a:r>
            <a:r>
              <a:rPr lang="ru-RU" dirty="0"/>
              <a:t>ко всем придаточным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Кипренский писал портрет Пушкина, </a:t>
            </a:r>
            <a:r>
              <a:rPr lang="ru-RU" i="1" dirty="0">
                <a:solidFill>
                  <a:srgbClr val="FF0000"/>
                </a:solidFill>
              </a:rPr>
              <a:t>поэт был озабочен</a:t>
            </a:r>
            <a:r>
              <a:rPr lang="ru-RU" i="1" dirty="0">
                <a:solidFill>
                  <a:srgbClr val="0070C0"/>
                </a:solidFill>
              </a:rPr>
              <a:t>, хотя и пытался шутить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3779912" y="2608581"/>
            <a:ext cx="2088232" cy="5698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flipH="1">
            <a:off x="899592" y="2541407"/>
            <a:ext cx="2232248" cy="6370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68188" y="1685251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59876" y="1543571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599892" y="2954290"/>
            <a:ext cx="360040" cy="28803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951820" y="2952091"/>
            <a:ext cx="360040" cy="28803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9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Примеры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у меня в руках новая книга, </a:t>
            </a:r>
            <a:r>
              <a:rPr lang="ru-RU" i="1" dirty="0">
                <a:solidFill>
                  <a:srgbClr val="FF0000"/>
                </a:solidFill>
              </a:rPr>
              <a:t>я чувствую</a:t>
            </a:r>
            <a:r>
              <a:rPr lang="ru-RU" i="1" dirty="0">
                <a:solidFill>
                  <a:srgbClr val="0070C0"/>
                </a:solidFill>
              </a:rPr>
              <a:t>, что в мою жизнь вошло что-то живое, говорящее, чудесное. (М. Горький).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Кипренский писал портрет Пушкина, </a:t>
            </a:r>
            <a:r>
              <a:rPr lang="ru-RU" i="1" dirty="0">
                <a:solidFill>
                  <a:srgbClr val="FF0000"/>
                </a:solidFill>
              </a:rPr>
              <a:t>поэт был озабочен</a:t>
            </a:r>
            <a:r>
              <a:rPr lang="ru-RU" i="1" dirty="0">
                <a:solidFill>
                  <a:srgbClr val="0070C0"/>
                </a:solidFill>
              </a:rPr>
              <a:t>, хотя и пытался шутить. (К. Паустовский).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Если </a:t>
            </a:r>
            <a:r>
              <a:rPr lang="ru-RU" i="1" dirty="0">
                <a:solidFill>
                  <a:srgbClr val="0070C0"/>
                </a:solidFill>
              </a:rPr>
              <a:t>бы мне иметь сто жиз­ней, </a:t>
            </a:r>
            <a:r>
              <a:rPr lang="ru-RU" i="1" dirty="0">
                <a:solidFill>
                  <a:srgbClr val="FF0000"/>
                </a:solidFill>
              </a:rPr>
              <a:t>они не на­сы­ти­ли бы всей жажды по­зна­ния</a:t>
            </a:r>
            <a:r>
              <a:rPr lang="ru-RU" i="1" dirty="0">
                <a:solidFill>
                  <a:srgbClr val="0070C0"/>
                </a:solidFill>
              </a:rPr>
              <a:t>, ко­торая  сжи­га­ет меня (В. Брю­сов). 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мы при­шли, </a:t>
            </a:r>
            <a:r>
              <a:rPr lang="ru-RU" i="1" dirty="0">
                <a:solidFill>
                  <a:srgbClr val="FF0000"/>
                </a:solidFill>
              </a:rPr>
              <a:t>отец  по­ка­зал мне оку­ней и пло­тиц</a:t>
            </a:r>
            <a:r>
              <a:rPr lang="ru-RU" i="1" dirty="0">
                <a:solidFill>
                  <a:srgbClr val="0070C0"/>
                </a:solidFill>
              </a:rPr>
              <a:t>, ко­то­рых он вы­удил без меня.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мне захотелось пить, </a:t>
            </a:r>
            <a:r>
              <a:rPr lang="ru-RU" i="1" dirty="0">
                <a:solidFill>
                  <a:srgbClr val="FF0000"/>
                </a:solidFill>
              </a:rPr>
              <a:t>я нагнулся к ручью</a:t>
            </a:r>
            <a:r>
              <a:rPr lang="ru-RU" i="1" dirty="0">
                <a:solidFill>
                  <a:srgbClr val="0070C0"/>
                </a:solidFill>
              </a:rPr>
              <a:t>, в водах которого увидел резвящихся рыбёшек.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Когда </a:t>
            </a:r>
            <a:r>
              <a:rPr lang="ru-RU" i="1" dirty="0">
                <a:solidFill>
                  <a:srgbClr val="0070C0"/>
                </a:solidFill>
              </a:rPr>
              <a:t>Ваня рассказывал свою историю, </a:t>
            </a:r>
            <a:r>
              <a:rPr lang="ru-RU" i="1" dirty="0">
                <a:solidFill>
                  <a:srgbClr val="FF0000"/>
                </a:solidFill>
              </a:rPr>
              <a:t>я внимательно слушал</a:t>
            </a:r>
            <a:r>
              <a:rPr lang="ru-RU" i="1" dirty="0">
                <a:solidFill>
                  <a:srgbClr val="0070C0"/>
                </a:solidFill>
              </a:rPr>
              <a:t>, хотя был очень расстроен.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8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Последовательное подчинение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00B050"/>
                </a:solidFill>
              </a:rPr>
              <a:t>    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     </a:t>
            </a:r>
            <a:r>
              <a:rPr lang="en-US" dirty="0" smtClean="0"/>
              <a:t>]</a:t>
            </a:r>
            <a:r>
              <a:rPr lang="ru-RU" dirty="0" smtClean="0"/>
              <a:t> (</a:t>
            </a:r>
            <a:r>
              <a:rPr lang="ru-RU" u="sng" dirty="0" smtClean="0">
                <a:solidFill>
                  <a:srgbClr val="00B050"/>
                </a:solidFill>
              </a:rPr>
              <a:t>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</a:t>
            </a:r>
            <a:r>
              <a:rPr lang="ru-RU" dirty="0"/>
              <a:t> (</a:t>
            </a:r>
            <a:r>
              <a:rPr lang="ru-RU" u="sng" dirty="0">
                <a:solidFill>
                  <a:srgbClr val="00B050"/>
                </a:solidFill>
              </a:rPr>
              <a:t>        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u="dbl" dirty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 (</a:t>
            </a:r>
            <a:r>
              <a:rPr lang="ru-RU" u="sng" dirty="0" smtClean="0">
                <a:solidFill>
                  <a:srgbClr val="00B050"/>
                </a:solidFill>
              </a:rPr>
              <a:t>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Вопросы задаются от главной части к первой придаточной, от первой ко второй и далее </a:t>
            </a:r>
            <a:r>
              <a:rPr lang="ru-RU" u="sng" dirty="0" smtClean="0"/>
              <a:t>по цепочке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3300" i="1" dirty="0">
                <a:solidFill>
                  <a:srgbClr val="FF0000"/>
                </a:solidFill>
              </a:rPr>
              <a:t>Левинсон обвел молчаливым, влажным еще взглядом это просторное небо и землю, сулившую хлеб и отдых, этих далеких людей на току</a:t>
            </a:r>
            <a:r>
              <a:rPr lang="ru-RU" sz="3300" i="1" u="sng" dirty="0"/>
              <a:t>, </a:t>
            </a:r>
            <a:r>
              <a:rPr lang="ru-RU" sz="3300" i="1" dirty="0">
                <a:solidFill>
                  <a:srgbClr val="0070C0"/>
                </a:solidFill>
              </a:rPr>
              <a:t>которых он должен будет сделать вскоре такими же своими, близкими людьми</a:t>
            </a:r>
            <a:r>
              <a:rPr lang="ru-RU" sz="3300" i="1" u="sng" dirty="0"/>
              <a:t>, </a:t>
            </a:r>
            <a:r>
              <a:rPr lang="ru-RU" sz="3300" i="1" dirty="0">
                <a:solidFill>
                  <a:srgbClr val="0070C0"/>
                </a:solidFill>
              </a:rPr>
              <a:t>какими были те восемнадцать</a:t>
            </a:r>
            <a:r>
              <a:rPr lang="ru-RU" sz="3300" i="1" u="sng" dirty="0"/>
              <a:t>, </a:t>
            </a:r>
            <a:r>
              <a:rPr lang="ru-RU" sz="3300" i="1" dirty="0">
                <a:solidFill>
                  <a:srgbClr val="0070C0"/>
                </a:solidFill>
              </a:rPr>
              <a:t>что молча ехали </a:t>
            </a:r>
            <a:r>
              <a:rPr lang="ru-RU" sz="3300" i="1" dirty="0" smtClean="0">
                <a:solidFill>
                  <a:srgbClr val="0070C0"/>
                </a:solidFill>
              </a:rPr>
              <a:t>следом</a:t>
            </a:r>
            <a:r>
              <a:rPr lang="ru-RU" sz="3300" i="1" dirty="0" smtClean="0"/>
              <a:t>.</a:t>
            </a:r>
            <a:endParaRPr lang="ru-RU" sz="3300" dirty="0"/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235193" y="2498812"/>
            <a:ext cx="1896647" cy="3029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3131840" y="2452806"/>
            <a:ext cx="1521410" cy="40654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4653250" y="2459458"/>
            <a:ext cx="1790958" cy="3998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22484" y="1575482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2853" y="1536128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69092" y="1575482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6443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Примеры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Только </a:t>
            </a:r>
            <a:r>
              <a:rPr lang="ru-RU" i="1" dirty="0">
                <a:solidFill>
                  <a:srgbClr val="FF0000"/>
                </a:solidFill>
              </a:rPr>
              <a:t>тот может стать настоящим человеком</a:t>
            </a:r>
            <a:r>
              <a:rPr lang="ru-RU" i="1" dirty="0">
                <a:solidFill>
                  <a:srgbClr val="0070C0"/>
                </a:solidFill>
              </a:rPr>
              <a:t>, кто смотрит впе­ред, знает</a:t>
            </a:r>
            <a:r>
              <a:rPr lang="ru-RU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что ему надо сделать за свою жизнь. (В. Сухомлинский</a:t>
            </a:r>
            <a:r>
              <a:rPr lang="ru-RU" i="1" dirty="0" smtClean="0">
                <a:solidFill>
                  <a:srgbClr val="0070C0"/>
                </a:solidFill>
              </a:rPr>
              <a:t>).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>
                <a:solidFill>
                  <a:srgbClr val="FF0000"/>
                </a:solidFill>
              </a:rPr>
              <a:t>Главное в том</a:t>
            </a:r>
            <a:r>
              <a:rPr lang="ru-RU" i="1" dirty="0">
                <a:solidFill>
                  <a:srgbClr val="0070C0"/>
                </a:solidFill>
              </a:rPr>
              <a:t>, что проза</a:t>
            </a:r>
            <a:r>
              <a:rPr lang="ru-RU" i="1" u="sng" dirty="0"/>
              <a:t>, </a:t>
            </a:r>
            <a:r>
              <a:rPr lang="ru-RU" i="1" dirty="0">
                <a:solidFill>
                  <a:srgbClr val="7030A0"/>
                </a:solidFill>
              </a:rPr>
              <a:t>ког­да она достигает совершенства</a:t>
            </a:r>
            <a:r>
              <a:rPr lang="ru-RU" b="1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является, по су­ществу, подлинной поэзией. (К. Паустовский</a:t>
            </a:r>
            <a:r>
              <a:rPr lang="ru-RU" i="1" dirty="0" smtClean="0">
                <a:solidFill>
                  <a:srgbClr val="0070C0"/>
                </a:solidFill>
              </a:rPr>
              <a:t>).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>
                <a:solidFill>
                  <a:srgbClr val="FF0000"/>
                </a:solidFill>
              </a:rPr>
              <a:t>Виктор попросился в забойщики</a:t>
            </a:r>
            <a:r>
              <a:rPr lang="ru-RU" i="1" dirty="0">
                <a:solidFill>
                  <a:srgbClr val="0070C0"/>
                </a:solidFill>
              </a:rPr>
              <a:t>, потому что он слышал</a:t>
            </a:r>
            <a:r>
              <a:rPr lang="ru-RU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что это самая почётная профессия на </a:t>
            </a:r>
            <a:r>
              <a:rPr lang="ru-RU" i="1" dirty="0" smtClean="0">
                <a:solidFill>
                  <a:srgbClr val="0070C0"/>
                </a:solidFill>
              </a:rPr>
              <a:t>шахте. </a:t>
            </a:r>
            <a:r>
              <a:rPr lang="ru-RU" i="1" dirty="0">
                <a:solidFill>
                  <a:srgbClr val="0070C0"/>
                </a:solidFill>
              </a:rPr>
              <a:t>(Горб</a:t>
            </a:r>
            <a:r>
              <a:rPr lang="ru-RU" i="1" dirty="0" smtClean="0">
                <a:solidFill>
                  <a:srgbClr val="0070C0"/>
                </a:solidFill>
              </a:rPr>
              <a:t>.).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…</a:t>
            </a:r>
            <a:r>
              <a:rPr lang="ru-RU" i="1" dirty="0">
                <a:solidFill>
                  <a:srgbClr val="FF0000"/>
                </a:solidFill>
              </a:rPr>
              <a:t>Боброву вспоминались читанные им в каком-то журнале стихи</a:t>
            </a:r>
            <a:r>
              <a:rPr lang="ru-RU" i="1" dirty="0">
                <a:solidFill>
                  <a:srgbClr val="0070C0"/>
                </a:solidFill>
              </a:rPr>
              <a:t>, в которых поэт говорит своей милой</a:t>
            </a:r>
            <a:r>
              <a:rPr lang="ru-RU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что они не будут клясться друг другу</a:t>
            </a:r>
            <a:r>
              <a:rPr lang="ru-RU" b="1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потому что клятвы оскорбили бы их доверчивую и горячую любовь (</a:t>
            </a:r>
            <a:r>
              <a:rPr lang="ru-RU" i="1" dirty="0" err="1">
                <a:solidFill>
                  <a:srgbClr val="0070C0"/>
                </a:solidFill>
              </a:rPr>
              <a:t>Купр</a:t>
            </a:r>
            <a:r>
              <a:rPr lang="ru-RU" i="1" dirty="0" smtClean="0">
                <a:solidFill>
                  <a:srgbClr val="0070C0"/>
                </a:solidFill>
              </a:rPr>
              <a:t>.).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i="1" dirty="0">
                <a:solidFill>
                  <a:srgbClr val="FF0000"/>
                </a:solidFill>
              </a:rPr>
              <a:t>Я уже говорил вам</a:t>
            </a:r>
            <a:r>
              <a:rPr lang="ru-RU" i="1" dirty="0">
                <a:solidFill>
                  <a:srgbClr val="0070C0"/>
                </a:solidFill>
              </a:rPr>
              <a:t>, что в тот удивительный вечер</a:t>
            </a:r>
            <a:r>
              <a:rPr lang="ru-RU" b="1" i="1" u="sng" dirty="0"/>
              <a:t>, </a:t>
            </a:r>
            <a:r>
              <a:rPr lang="ru-RU" i="1" dirty="0">
                <a:solidFill>
                  <a:srgbClr val="7030A0"/>
                </a:solidFill>
              </a:rPr>
              <a:t>когда мы чествовали вас</a:t>
            </a:r>
            <a:r>
              <a:rPr lang="ru-RU" b="1" i="1" u="sng" dirty="0"/>
              <a:t>, </a:t>
            </a:r>
            <a:r>
              <a:rPr lang="ru-RU" i="1" dirty="0">
                <a:solidFill>
                  <a:srgbClr val="0070C0"/>
                </a:solidFill>
              </a:rPr>
              <a:t>наша милая фея назвала вас </a:t>
            </a:r>
            <a:r>
              <a:rPr lang="ru-RU" i="1" dirty="0" smtClean="0">
                <a:solidFill>
                  <a:srgbClr val="0070C0"/>
                </a:solidFill>
              </a:rPr>
              <a:t>ребёнком. </a:t>
            </a:r>
            <a:r>
              <a:rPr lang="ru-RU" i="1" dirty="0">
                <a:solidFill>
                  <a:srgbClr val="0070C0"/>
                </a:solidFill>
              </a:rPr>
              <a:t>(</a:t>
            </a:r>
            <a:r>
              <a:rPr lang="ru-RU" i="1" dirty="0" err="1">
                <a:solidFill>
                  <a:srgbClr val="0070C0"/>
                </a:solidFill>
              </a:rPr>
              <a:t>Пог</a:t>
            </a:r>
            <a:r>
              <a:rPr lang="ru-RU" i="1" dirty="0" smtClean="0">
                <a:solidFill>
                  <a:srgbClr val="0070C0"/>
                </a:solidFill>
              </a:rPr>
              <a:t>.).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9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666" y="580526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Евгений </a:t>
            </a: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Бикмаев</a:t>
            </a:r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Связаться с автором: 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hlinkClick r:id="rId2"/>
              </a:rPr>
              <a:t>evgeniybicmaev@gmail.com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r>
              <a:rPr lang="en-AU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https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hlinkClick r:id="rId3"/>
              </a:rPr>
              <a:t>://vk.com/id151567963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9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Сложноподчинённое предложение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09120"/>
            <a:ext cx="8507288" cy="22322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4000" dirty="0" smtClean="0"/>
              <a:t>Выделяются главная и придаточная часть</a:t>
            </a:r>
          </a:p>
          <a:p>
            <a:pPr marL="0" indent="0" algn="just">
              <a:buNone/>
            </a:pPr>
            <a:r>
              <a:rPr lang="ru-RU" sz="4000" i="1" dirty="0">
                <a:solidFill>
                  <a:srgbClr val="0070C0"/>
                </a:solidFill>
              </a:rPr>
              <a:t>Сколько он сидел у поверженной ели, </a:t>
            </a:r>
            <a:r>
              <a:rPr lang="ru-RU" sz="4000" i="1" dirty="0">
                <a:solidFill>
                  <a:srgbClr val="FF0000"/>
                </a:solidFill>
              </a:rPr>
              <a:t>Андрей не </a:t>
            </a:r>
            <a:r>
              <a:rPr lang="ru-RU" sz="4000" i="1" dirty="0" smtClean="0">
                <a:solidFill>
                  <a:srgbClr val="FF0000"/>
                </a:solidFill>
              </a:rPr>
              <a:t>помнил</a:t>
            </a:r>
            <a:r>
              <a:rPr lang="ru-RU" sz="4000" i="1" dirty="0" smtClean="0">
                <a:solidFill>
                  <a:srgbClr val="0070C0"/>
                </a:solidFill>
              </a:rPr>
              <a:t>. </a:t>
            </a:r>
            <a:endParaRPr lang="ru-RU" sz="4000" i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00" y="2648779"/>
            <a:ext cx="5219700" cy="1323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972754"/>
            <a:ext cx="5562600" cy="13239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" y="1124743"/>
            <a:ext cx="5219700" cy="1639413"/>
          </a:xfrm>
          <a:prstGeom prst="rect">
            <a:avLst/>
          </a:prstGeom>
        </p:spPr>
      </p:pic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7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Вопросы и союзы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Главная и придаточная часть неравноправны:</a:t>
            </a:r>
          </a:p>
          <a:p>
            <a:r>
              <a:rPr lang="ru-RU" dirty="0"/>
              <a:t>о</a:t>
            </a:r>
            <a:r>
              <a:rPr lang="ru-RU" dirty="0" smtClean="0"/>
              <a:t>т главной можно задать вопрос к придаточной,</a:t>
            </a:r>
          </a:p>
          <a:p>
            <a:r>
              <a:rPr lang="ru-RU" dirty="0"/>
              <a:t>п</a:t>
            </a:r>
            <a:r>
              <a:rPr lang="ru-RU" dirty="0" smtClean="0"/>
              <a:t>ридаточная часть начинается с подчинительного союза или союзного слова (</a:t>
            </a:r>
            <a:r>
              <a:rPr lang="ru-RU" i="1" dirty="0" smtClean="0">
                <a:solidFill>
                  <a:srgbClr val="0070C0"/>
                </a:solidFill>
              </a:rPr>
              <a:t>что; где, когда; который, какой; чтобы, потому что, так что; хотя, несмотря на то что</a:t>
            </a:r>
            <a:r>
              <a:rPr lang="ru-RU" dirty="0" smtClean="0"/>
              <a:t>)</a:t>
            </a: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Примеры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Пока </a:t>
            </a:r>
            <a:r>
              <a:rPr lang="ru-RU" dirty="0">
                <a:solidFill>
                  <a:srgbClr val="0070C0"/>
                </a:solidFill>
              </a:rPr>
              <a:t>жена готовила завтрак,</a:t>
            </a:r>
            <a:r>
              <a:rPr lang="ru-RU" dirty="0">
                <a:solidFill>
                  <a:srgbClr val="FF0000"/>
                </a:solidFill>
              </a:rPr>
              <a:t> Данилов вышел в </a:t>
            </a:r>
            <a:r>
              <a:rPr lang="ru-RU" dirty="0" smtClean="0">
                <a:solidFill>
                  <a:srgbClr val="FF0000"/>
                </a:solidFill>
              </a:rPr>
              <a:t>огород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Её пронзительный резкий голос</a:t>
            </a:r>
            <a:r>
              <a:rPr lang="ru-RU" dirty="0">
                <a:solidFill>
                  <a:srgbClr val="0070C0"/>
                </a:solidFill>
              </a:rPr>
              <a:t>, какие бывают только на юге, </a:t>
            </a:r>
            <a:r>
              <a:rPr lang="ru-RU" dirty="0">
                <a:solidFill>
                  <a:srgbClr val="FF0000"/>
                </a:solidFill>
              </a:rPr>
              <a:t>рассекал расстояние, почти не ослабевая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Капустин обещал договориться с начальником школы</a:t>
            </a:r>
            <a:r>
              <a:rPr lang="ru-RU" dirty="0">
                <a:solidFill>
                  <a:srgbClr val="0070C0"/>
                </a:solidFill>
              </a:rPr>
              <a:t>, чтобы он увеличил </a:t>
            </a:r>
            <a:r>
              <a:rPr lang="ru-RU" dirty="0" err="1">
                <a:solidFill>
                  <a:srgbClr val="0070C0"/>
                </a:solidFill>
              </a:rPr>
              <a:t>Мересьеву</a:t>
            </a:r>
            <a:r>
              <a:rPr lang="ru-RU" dirty="0">
                <a:solidFill>
                  <a:srgbClr val="0070C0"/>
                </a:solidFill>
              </a:rPr>
              <a:t> число вылетов, </a:t>
            </a:r>
            <a:r>
              <a:rPr lang="ru-RU" dirty="0">
                <a:solidFill>
                  <a:srgbClr val="FF0000"/>
                </a:solidFill>
              </a:rPr>
              <a:t>и предложил Алексею самому составить себе программу </a:t>
            </a:r>
            <a:r>
              <a:rPr lang="ru-RU" dirty="0" smtClean="0">
                <a:solidFill>
                  <a:srgbClr val="FF0000"/>
                </a:solidFill>
              </a:rPr>
              <a:t>тренировок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Старик приказал сварить мясо по-настоящему</a:t>
            </a:r>
            <a:r>
              <a:rPr lang="ru-RU" dirty="0">
                <a:solidFill>
                  <a:srgbClr val="0070C0"/>
                </a:solidFill>
              </a:rPr>
              <a:t>, чтобы оно имело хороший </a:t>
            </a:r>
            <a:r>
              <a:rPr lang="ru-RU" dirty="0" smtClean="0">
                <a:solidFill>
                  <a:srgbClr val="0070C0"/>
                </a:solidFill>
              </a:rPr>
              <a:t>вид.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Впрыскивание воды может служить прямым доказательством</a:t>
            </a:r>
            <a:r>
              <a:rPr lang="ru-RU" dirty="0">
                <a:solidFill>
                  <a:srgbClr val="0070C0"/>
                </a:solidFill>
              </a:rPr>
              <a:t>, что болевые влияния сами по себе не в состоянии понизить </a:t>
            </a:r>
            <a:r>
              <a:rPr lang="ru-RU" dirty="0" smtClean="0">
                <a:solidFill>
                  <a:srgbClr val="0070C0"/>
                </a:solidFill>
              </a:rPr>
              <a:t>секрецию.</a:t>
            </a:r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08920"/>
            <a:ext cx="8085584" cy="16456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 случаях с несколькими придаточными различают виды их подчинения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121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Виды подчинения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Вопросы задаются от </a:t>
            </a:r>
            <a:r>
              <a:rPr lang="ru-RU" dirty="0" smtClean="0"/>
              <a:t>главного </a:t>
            </a:r>
            <a:r>
              <a:rPr lang="ru-RU" dirty="0"/>
              <a:t>к первому придаточному и далее по цепочке: </a:t>
            </a:r>
          </a:p>
          <a:p>
            <a:r>
              <a:rPr lang="ru-RU" b="1" dirty="0">
                <a:solidFill>
                  <a:srgbClr val="7030A0"/>
                </a:solidFill>
              </a:rPr>
              <a:t>п</a:t>
            </a:r>
            <a:r>
              <a:rPr lang="ru-RU" b="1" dirty="0" smtClean="0">
                <a:solidFill>
                  <a:srgbClr val="7030A0"/>
                </a:solidFill>
              </a:rPr>
              <a:t>оследовательное</a:t>
            </a:r>
          </a:p>
          <a:p>
            <a:endParaRPr lang="ru-RU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/>
              <a:t>Вопросы задаются </a:t>
            </a:r>
            <a:r>
              <a:rPr lang="ru-RU" u="sng" dirty="0" smtClean="0"/>
              <a:t>только</a:t>
            </a:r>
            <a:r>
              <a:rPr lang="ru-RU" dirty="0" smtClean="0"/>
              <a:t> от главной к придаточным: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однородное,</a:t>
            </a:r>
          </a:p>
          <a:p>
            <a:r>
              <a:rPr lang="ru-RU" b="1" dirty="0">
                <a:solidFill>
                  <a:srgbClr val="7030A0"/>
                </a:solidFill>
              </a:rPr>
              <a:t>н</a:t>
            </a:r>
            <a:r>
              <a:rPr lang="ru-RU" b="1" dirty="0" smtClean="0">
                <a:solidFill>
                  <a:srgbClr val="7030A0"/>
                </a:solidFill>
              </a:rPr>
              <a:t>еоднородное (параллельное).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7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Однородное подчинение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435280" cy="32732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ru-RU" dirty="0"/>
              <a:t> </a:t>
            </a:r>
            <a:r>
              <a:rPr lang="ru-RU" u="sng" dirty="0">
                <a:solidFill>
                  <a:srgbClr val="00B050"/>
                </a:solidFill>
              </a:rPr>
              <a:t>            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u="dbl" dirty="0">
                <a:solidFill>
                  <a:srgbClr val="00B050"/>
                </a:solidFill>
              </a:rPr>
              <a:t>           </a:t>
            </a:r>
            <a:r>
              <a:rPr lang="en-US" dirty="0" smtClean="0"/>
              <a:t>]</a:t>
            </a:r>
            <a:r>
              <a:rPr lang="ru-RU" dirty="0" smtClean="0"/>
              <a:t> (</a:t>
            </a:r>
            <a:r>
              <a:rPr lang="ru-RU" u="sng" dirty="0" smtClean="0">
                <a:solidFill>
                  <a:srgbClr val="00B050"/>
                </a:solidFill>
              </a:rPr>
              <a:t>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</a:t>
            </a:r>
            <a:r>
              <a:rPr lang="ru-RU" dirty="0"/>
              <a:t> (</a:t>
            </a:r>
            <a:r>
              <a:rPr lang="ru-RU" u="sng" dirty="0">
                <a:solidFill>
                  <a:srgbClr val="00B050"/>
                </a:solidFill>
              </a:rPr>
              <a:t>        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u="dbl" dirty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 (</a:t>
            </a:r>
            <a:r>
              <a:rPr lang="ru-RU" u="sng" dirty="0" smtClean="0">
                <a:solidFill>
                  <a:srgbClr val="00B050"/>
                </a:solidFill>
              </a:rPr>
              <a:t>       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u="dbl" dirty="0" smtClean="0">
                <a:solidFill>
                  <a:srgbClr val="00B050"/>
                </a:solidFill>
              </a:rPr>
              <a:t>      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u="sng" dirty="0" smtClean="0"/>
              <a:t>От одного и того же слова </a:t>
            </a:r>
            <a:r>
              <a:rPr lang="ru-RU" dirty="0" smtClean="0"/>
              <a:t>в главной части задаются </a:t>
            </a:r>
            <a:r>
              <a:rPr lang="ru-RU" u="sng" dirty="0" smtClean="0"/>
              <a:t>одинаковые вопросы </a:t>
            </a:r>
            <a:r>
              <a:rPr lang="ru-RU" dirty="0" smtClean="0"/>
              <a:t>ко всем придаточным.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Я </a:t>
            </a:r>
            <a:r>
              <a:rPr lang="ru-RU" dirty="0">
                <a:solidFill>
                  <a:srgbClr val="FF0000"/>
                </a:solidFill>
              </a:rPr>
              <a:t>отвечал</a:t>
            </a:r>
            <a:r>
              <a:rPr lang="ru-RU" dirty="0"/>
              <a:t>, </a:t>
            </a:r>
            <a:r>
              <a:rPr lang="ru-RU" dirty="0">
                <a:solidFill>
                  <a:srgbClr val="0070C0"/>
                </a:solidFill>
              </a:rPr>
              <a:t>что природа хороша </a:t>
            </a:r>
            <a:r>
              <a:rPr lang="ru-RU" dirty="0"/>
              <a:t>и </a:t>
            </a:r>
            <a:r>
              <a:rPr lang="ru-RU" dirty="0">
                <a:solidFill>
                  <a:srgbClr val="0070C0"/>
                </a:solidFill>
              </a:rPr>
              <a:t>что особенно хороши в наших местах </a:t>
            </a:r>
            <a:r>
              <a:rPr lang="ru-RU" dirty="0" smtClean="0">
                <a:solidFill>
                  <a:srgbClr val="0070C0"/>
                </a:solidFill>
              </a:rPr>
              <a:t>закаты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331640" y="2530535"/>
            <a:ext cx="2664296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331640" y="2348880"/>
            <a:ext cx="4896544" cy="6857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331640" y="2530535"/>
            <a:ext cx="3698130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53336" y="1532533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1607205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56604" y="1532533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91591" y="2810274"/>
            <a:ext cx="360040" cy="28803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121"/>
            <a:ext cx="8229600" cy="811591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Примеры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60486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Подходя </a:t>
            </a:r>
            <a:r>
              <a:rPr lang="ru-RU" dirty="0">
                <a:solidFill>
                  <a:srgbClr val="FF0000"/>
                </a:solidFill>
              </a:rPr>
              <a:t>к дому, я вспомнил</a:t>
            </a:r>
            <a:r>
              <a:rPr lang="ru-RU" dirty="0">
                <a:solidFill>
                  <a:srgbClr val="0070C0"/>
                </a:solidFill>
              </a:rPr>
              <a:t>, что неподалеку в еловом перелеске с можжевельником не раз спугивал старого петуха-черныша</a:t>
            </a:r>
            <a:r>
              <a:rPr lang="ru-RU" sz="3100" u="sng" dirty="0"/>
              <a:t> </a:t>
            </a:r>
            <a:r>
              <a:rPr lang="ru-RU" sz="3100" dirty="0"/>
              <a:t>и </a:t>
            </a:r>
            <a:r>
              <a:rPr lang="ru-RU" dirty="0">
                <a:solidFill>
                  <a:srgbClr val="0070C0"/>
                </a:solidFill>
              </a:rPr>
              <a:t>еще там жила матка с одним молодым петушком (Пришв.).</a:t>
            </a:r>
          </a:p>
          <a:p>
            <a:r>
              <a:rPr lang="ru-RU" sz="3100" dirty="0">
                <a:solidFill>
                  <a:srgbClr val="FF0000"/>
                </a:solidFill>
              </a:rPr>
              <a:t>Точь-в-точь такую же жалость вызывала у нее и мать, Зинаида Витальевна</a:t>
            </a:r>
            <a:r>
              <a:rPr lang="ru-RU" dirty="0">
                <a:solidFill>
                  <a:srgbClr val="0070C0"/>
                </a:solidFill>
              </a:rPr>
              <a:t>, когда, забыв про своих продавщиц, парикмахерш и массажисток, усталая, укладывалась на ночлег</a:t>
            </a:r>
            <a:r>
              <a:rPr lang="ru-RU" u="sng" dirty="0"/>
              <a:t> </a:t>
            </a:r>
            <a:r>
              <a:rPr lang="ru-RU" sz="3100" dirty="0"/>
              <a:t>или</a:t>
            </a:r>
            <a:r>
              <a:rPr lang="ru-RU" u="sng" dirty="0"/>
              <a:t> </a:t>
            </a:r>
            <a:r>
              <a:rPr lang="ru-RU" dirty="0">
                <a:solidFill>
                  <a:srgbClr val="0070C0"/>
                </a:solidFill>
              </a:rPr>
              <a:t>когда учила девочку завязывать бантики (Бел.).</a:t>
            </a:r>
          </a:p>
          <a:p>
            <a:r>
              <a:rPr lang="ru-RU" sz="3100" dirty="0">
                <a:solidFill>
                  <a:srgbClr val="FF0000"/>
                </a:solidFill>
              </a:rPr>
              <a:t>...Мама сказала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sz="3100" b="1" dirty="0"/>
              <a:t>что</a:t>
            </a:r>
            <a:r>
              <a:rPr lang="ru-RU" dirty="0">
                <a:solidFill>
                  <a:srgbClr val="0070C0"/>
                </a:solidFill>
              </a:rPr>
              <a:t> дядя Коля настаивает, </a:t>
            </a:r>
            <a:r>
              <a:rPr lang="ru-RU" sz="3100" dirty="0"/>
              <a:t>чтобы</a:t>
            </a:r>
            <a:r>
              <a:rPr lang="ru-RU" dirty="0">
                <a:solidFill>
                  <a:srgbClr val="0070C0"/>
                </a:solidFill>
              </a:rPr>
              <a:t> я переехал на время к нему в Брянск, </a:t>
            </a:r>
            <a:r>
              <a:rPr lang="ru-RU" sz="3100" b="1" dirty="0"/>
              <a:t>что</a:t>
            </a:r>
            <a:r>
              <a:rPr lang="ru-RU" dirty="0">
                <a:solidFill>
                  <a:srgbClr val="0070C0"/>
                </a:solidFill>
              </a:rPr>
              <a:t> он устроит меня в брянскую гимназию</a:t>
            </a:r>
            <a:r>
              <a:rPr lang="ru-RU" u="sng" dirty="0"/>
              <a:t> </a:t>
            </a:r>
            <a:r>
              <a:rPr lang="ru-RU" sz="3100" b="1" dirty="0"/>
              <a:t>и что</a:t>
            </a:r>
            <a:r>
              <a:rPr lang="ru-RU" dirty="0">
                <a:solidFill>
                  <a:srgbClr val="0070C0"/>
                </a:solidFill>
              </a:rPr>
              <a:t> это совершенно необходимо... (</a:t>
            </a:r>
            <a:r>
              <a:rPr lang="ru-RU" dirty="0" err="1">
                <a:solidFill>
                  <a:srgbClr val="0070C0"/>
                </a:solidFill>
              </a:rPr>
              <a:t>Пауст</a:t>
            </a:r>
            <a:r>
              <a:rPr lang="ru-RU" dirty="0">
                <a:solidFill>
                  <a:srgbClr val="0070C0"/>
                </a:solidFill>
              </a:rPr>
              <a:t>.)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Глубокой </a:t>
            </a:r>
            <a:r>
              <a:rPr lang="ru-RU" dirty="0">
                <a:solidFill>
                  <a:srgbClr val="FF0000"/>
                </a:solidFill>
              </a:rPr>
              <a:t>осенью, собравшись вокруг костра, мы с удовольствием вспоминали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/>
              <a:t>как</a:t>
            </a:r>
            <a:r>
              <a:rPr lang="ru-RU" dirty="0">
                <a:solidFill>
                  <a:srgbClr val="0070C0"/>
                </a:solidFill>
              </a:rPr>
              <a:t> недавно в этих местах мы собирали грибы и ягоды</a:t>
            </a:r>
            <a:r>
              <a:rPr lang="ru-RU" u="sng" dirty="0"/>
              <a:t>, </a:t>
            </a:r>
            <a:r>
              <a:rPr lang="ru-RU" sz="3100" dirty="0"/>
              <a:t>и как </a:t>
            </a:r>
            <a:r>
              <a:rPr lang="ru-RU" dirty="0">
                <a:solidFill>
                  <a:srgbClr val="0070C0"/>
                </a:solidFill>
              </a:rPr>
              <a:t>приезжали к нам в гости друзья из города</a:t>
            </a:r>
            <a:r>
              <a:rPr lang="ru-RU" u="sng" dirty="0"/>
              <a:t>, </a:t>
            </a:r>
            <a:r>
              <a:rPr lang="ru-RU" sz="3100" dirty="0"/>
              <a:t>и как </a:t>
            </a:r>
            <a:r>
              <a:rPr lang="ru-RU" dirty="0">
                <a:solidFill>
                  <a:srgbClr val="0070C0"/>
                </a:solidFill>
              </a:rPr>
              <a:t>всем было весело и беззаботно (газ</a:t>
            </a:r>
            <a:r>
              <a:rPr lang="ru-RU" dirty="0" smtClean="0">
                <a:solidFill>
                  <a:srgbClr val="0070C0"/>
                </a:solidFill>
              </a:rPr>
              <a:t>.).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0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Не путать!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В газетной заметке указывается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b="1" i="1" dirty="0">
                <a:solidFill>
                  <a:srgbClr val="0070C0"/>
                </a:solidFill>
              </a:rPr>
              <a:t>что ожидаются заморозки</a:t>
            </a:r>
            <a:r>
              <a:rPr lang="ru-RU" b="1" i="1" u="sng" dirty="0"/>
              <a:t> </a:t>
            </a:r>
            <a:r>
              <a:rPr lang="ru-RU" b="1" i="1" dirty="0"/>
              <a:t>и </a:t>
            </a:r>
            <a:r>
              <a:rPr lang="ru-RU" b="1" i="1" dirty="0">
                <a:solidFill>
                  <a:srgbClr val="0070C0"/>
                </a:solidFill>
              </a:rPr>
              <a:t>следует принять меры к защите ранних овощей от холода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В газетной заметке указывается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b="1" i="1" dirty="0">
                <a:solidFill>
                  <a:srgbClr val="0070C0"/>
                </a:solidFill>
              </a:rPr>
              <a:t>что ожидаются заморозки</a:t>
            </a:r>
            <a:r>
              <a:rPr lang="ru-RU" b="1" i="1" u="sng" dirty="0"/>
              <a:t>, </a:t>
            </a:r>
            <a:r>
              <a:rPr lang="ru-RU" i="1" dirty="0"/>
              <a:t>и</a:t>
            </a:r>
            <a:r>
              <a:rPr lang="ru-RU" i="1" dirty="0">
                <a:solidFill>
                  <a:srgbClr val="FF0000"/>
                </a:solidFill>
              </a:rPr>
              <a:t> следует принять меры к защите ранних овощей от холода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356376" y="6290026"/>
            <a:ext cx="787624" cy="57606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тератур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</Template>
  <TotalTime>277</TotalTime>
  <Words>763</Words>
  <Application>Microsoft Office PowerPoint</Application>
  <PresentationFormat>Экран (4:3)</PresentationFormat>
  <Paragraphs>84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Литература</vt:lpstr>
      <vt:lpstr>Виды подчинения в составе сложноподчинённого предложения с несколькими придаточными</vt:lpstr>
      <vt:lpstr>Сложноподчинённое предложение</vt:lpstr>
      <vt:lpstr>Вопросы и союзы</vt:lpstr>
      <vt:lpstr>Примеры</vt:lpstr>
      <vt:lpstr>Презентация PowerPoint</vt:lpstr>
      <vt:lpstr>Виды подчинения</vt:lpstr>
      <vt:lpstr>Однородное подчинение</vt:lpstr>
      <vt:lpstr>Примеры</vt:lpstr>
      <vt:lpstr>Не путать!</vt:lpstr>
      <vt:lpstr>Неоднородное подчинение</vt:lpstr>
      <vt:lpstr>Примеры </vt:lpstr>
      <vt:lpstr>Последовательное подчинение</vt:lpstr>
      <vt:lpstr>Примеры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подчинения в составе сложноподчинённого предложения с несколькими придаточными</dc:title>
  <dc:creator>Женя</dc:creator>
  <cp:lastModifiedBy>Женя</cp:lastModifiedBy>
  <cp:revision>23</cp:revision>
  <dcterms:created xsi:type="dcterms:W3CDTF">2016-10-20T15:00:36Z</dcterms:created>
  <dcterms:modified xsi:type="dcterms:W3CDTF">2018-01-27T22:31:38Z</dcterms:modified>
</cp:coreProperties>
</file>